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1" r:id="rId2"/>
  </p:sldMasterIdLst>
  <p:notesMasterIdLst>
    <p:notesMasterId r:id="rId16"/>
  </p:notesMasterIdLst>
  <p:sldIdLst>
    <p:sldId id="269" r:id="rId3"/>
    <p:sldId id="294" r:id="rId4"/>
    <p:sldId id="295" r:id="rId5"/>
    <p:sldId id="259" r:id="rId6"/>
    <p:sldId id="291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D1F9"/>
    <a:srgbClr val="CBA9E5"/>
    <a:srgbClr val="B0946C"/>
    <a:srgbClr val="968452"/>
    <a:srgbClr val="A5905D"/>
    <a:srgbClr val="AD9B6D"/>
    <a:srgbClr val="B3A277"/>
    <a:srgbClr val="51492D"/>
    <a:srgbClr val="726740"/>
    <a:srgbClr val="9C8D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581" autoAdjust="0"/>
  </p:normalViewPr>
  <p:slideViewPr>
    <p:cSldViewPr snapToGrid="0">
      <p:cViewPr varScale="1">
        <p:scale>
          <a:sx n="105" d="100"/>
          <a:sy n="105" d="100"/>
        </p:scale>
        <p:origin x="-1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pPr>
              <a:defRPr/>
            </a:pPr>
            <a:fld id="{567FD7A9-45D5-4CF4-A4D0-2310DFF04DE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1" tIns="46586" rIns="93171" bIns="4658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pPr>
              <a:defRPr/>
            </a:pPr>
            <a:fld id="{3089D28C-70D0-4C4E-9C9C-FCEE5B770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PU_signature_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922588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89000"/>
            <a:ext cx="7772400" cy="21780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6400800" cy="2286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5BF2A-5589-455F-A04D-F323E477ACBB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DFE9-9D52-4B55-A86B-E7C0519DF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6A3BA-A72D-4CE7-85AC-011939B14688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01D67-BBCA-4008-B8FC-02D31A34B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E4F50-4F66-4BD6-A191-4A5E436829B0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6C939-3A45-4C62-AE15-78516B0FB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5D195-B145-48D0-B07D-5324C6BED39D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44C1F-A9B0-4F02-969B-1E568B6D9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00CE3-01A0-42E0-8619-DE4E6FAD1BE9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243FD-5658-46E2-83B9-183E89C8A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80176-EE89-460A-848C-F931ED1F7AF9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C1C83-F797-4259-98A7-6F40E26855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E7A94-B153-4119-BC98-9CE886414F49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33EFC-2C79-4952-9518-9CED270E0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01713"/>
            <a:ext cx="4038600" cy="5487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1713"/>
            <a:ext cx="4038600" cy="5487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E2FAD-766F-47CC-BF13-38D872D76117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6A071-4488-4F1B-8F75-A132B2F8B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7A34B-814D-41AC-B975-43DB1A7CD2C6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1A3A-1DD2-4BC6-8F7C-AD2FDAB48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49D85-5E04-41D8-976E-FD1EF6329520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89048-A6E0-48BB-BAD4-905D6D40A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1B734-48AE-40F9-86CB-846842F86768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DCFED-61ED-4039-8F40-1B777C479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9B082-3A19-4281-A638-7D5F97B365BD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B40C1-C6C3-49D1-8A4B-6E5538CAA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895A6-8CDF-478A-BFF6-A04D88EC2205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A8813-4E64-4621-AE8A-8E507419B5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0F458-C7BB-47DD-9581-9B15BF40524D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531D2-6AA2-43A5-8940-2D9E1287E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880E9-B43A-44FD-B1CA-5D4728CDD892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F9DA8-AC35-47D0-821D-6CFA29422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2150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2150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B93EF-9EE6-4FDA-995A-B4DA47F8B445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DC59A-B343-4054-A4B8-5ACD72231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5748A-60EA-4A84-9AFE-ED75C77B602B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9E7F4-5BC9-427D-A84B-BFE75A49F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8485-65DF-460A-8ED2-C37428B37A12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947C1-74A6-4B6A-A63F-51EF78FFA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6E83E-558B-4B3D-8280-F52F53904F70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B54C3-4828-41BE-AFCF-0E4883937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EFE51-A383-4D56-8379-81F6B1C8853C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1AD1C-9826-49EF-8FC0-E22F54FBE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C561C-EF8F-4A6C-B15A-EFAEA876E478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17CA3-4E90-4927-96B3-43B010353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FA63C-EC6B-4095-8BB0-2B7B80113AA2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F73CC-CA65-4A41-9D06-9D09AF91E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F45C1-E698-45F6-9685-0B0133CD1892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FA4F3-005A-49C6-99C2-2D1F26BA2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4" descr="purdue1_we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97900" y="1331913"/>
            <a:ext cx="35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062663E-506B-4E14-9A40-D15A0415F489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443F61A-EFC8-4540-9C5D-B9A60424A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gray">
          <a:xfrm>
            <a:off x="458788" y="1504950"/>
            <a:ext cx="8226425" cy="46038"/>
          </a:xfrm>
          <a:prstGeom prst="rect">
            <a:avLst/>
          </a:prstGeom>
          <a:gradFill rotWithShape="1">
            <a:gsLst>
              <a:gs pos="0">
                <a:schemeClr val="accent2">
                  <a:alpha val="91000"/>
                </a:schemeClr>
              </a:gs>
              <a:gs pos="100000">
                <a:schemeClr val="accent2">
                  <a:gamma/>
                  <a:tint val="51373"/>
                  <a:invGamma/>
                  <a:alpha val="6300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charset="0"/>
            </a:endParaRPr>
          </a:p>
        </p:txBody>
      </p:sp>
      <p:pic>
        <p:nvPicPr>
          <p:cNvPr id="1033" name="Picture 22" descr="seal-em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5250" y="174625"/>
            <a:ext cx="133667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</p:sldLayoutIdLst>
  <p:transition spd="med">
    <p:wipe dir="d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1963" y="274638"/>
            <a:ext cx="822483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01713"/>
            <a:ext cx="8229600" cy="548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37325"/>
            <a:ext cx="2133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64EA2528-DBC3-468E-99FD-FD6EF482AD4A}" type="datetime1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37325"/>
            <a:ext cx="2895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37325"/>
            <a:ext cx="21336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88DBBA-817D-4093-AAD3-E102AED59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</p:sldLayoutIdLst>
  <p:transition spd="med">
    <p:wipe dir="d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F2D484-57D4-4626-A083-16157879B9C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76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Undergraduate Curriculum Revision</a:t>
            </a:r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Department of Computer </a:t>
            </a:r>
            <a:r>
              <a:rPr lang="en-US" dirty="0" smtClean="0"/>
              <a:t>Science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February 10, 2010</a:t>
            </a:r>
            <a:endParaRPr lang="en-US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10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Programming Language Track</a:t>
            </a:r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500" dirty="0" smtClean="0"/>
              <a:t>Required Courses</a:t>
            </a:r>
          </a:p>
          <a:p>
            <a:pPr marL="609600" indent="-609600"/>
            <a:r>
              <a:rPr lang="en-US" sz="1500" dirty="0" smtClean="0"/>
              <a:t>CS 352 Compilers </a:t>
            </a:r>
          </a:p>
          <a:p>
            <a:pPr marL="609600" indent="-609600"/>
            <a:r>
              <a:rPr lang="en-US" sz="1500" dirty="0" smtClean="0"/>
              <a:t>CS </a:t>
            </a:r>
            <a:r>
              <a:rPr lang="en-US" sz="1500" dirty="0" smtClean="0"/>
              <a:t>354 Operating </a:t>
            </a:r>
            <a:r>
              <a:rPr lang="en-US" sz="1500" dirty="0" smtClean="0"/>
              <a:t>Systems</a:t>
            </a:r>
          </a:p>
          <a:p>
            <a:pPr marL="609600" indent="-609600"/>
            <a:r>
              <a:rPr lang="en-US" sz="1500" dirty="0" smtClean="0"/>
              <a:t>CS 456 Programming Languages </a:t>
            </a:r>
            <a:endParaRPr lang="en-US" sz="1500" dirty="0" smtClean="0"/>
          </a:p>
          <a:p>
            <a:pPr marL="609600" indent="-609600"/>
            <a:endParaRPr lang="en-US" sz="1500" dirty="0" smtClean="0"/>
          </a:p>
          <a:p>
            <a:pPr marL="609600" indent="-609600">
              <a:buNone/>
            </a:pPr>
            <a:r>
              <a:rPr lang="en-US" sz="1500" dirty="0" smtClean="0"/>
              <a:t>Electives (any 3)</a:t>
            </a:r>
          </a:p>
          <a:p>
            <a:pPr marL="609600" indent="-609600"/>
            <a:r>
              <a:rPr lang="en-US" sz="1500" dirty="0" smtClean="0"/>
              <a:t>CS 307 Software </a:t>
            </a:r>
            <a:r>
              <a:rPr lang="en-US" sz="1500" dirty="0" smtClean="0"/>
              <a:t>Engineering</a:t>
            </a:r>
            <a:endParaRPr lang="en-US" sz="1500" dirty="0" smtClean="0"/>
          </a:p>
          <a:p>
            <a:pPr marL="609600" indent="-609600"/>
            <a:r>
              <a:rPr lang="en-US" sz="1500" dirty="0" smtClean="0"/>
              <a:t>CS </a:t>
            </a:r>
            <a:r>
              <a:rPr lang="en-US" sz="1500" dirty="0" smtClean="0"/>
              <a:t>348 Information Systems </a:t>
            </a:r>
          </a:p>
          <a:p>
            <a:pPr marL="609600" indent="-609600"/>
            <a:r>
              <a:rPr lang="en-US" sz="1500" dirty="0" smtClean="0"/>
              <a:t>CS 390 Concurrency and Parallelism </a:t>
            </a:r>
          </a:p>
          <a:p>
            <a:pPr marL="609600" indent="-609600"/>
            <a:r>
              <a:rPr lang="en-US" sz="1500" dirty="0" smtClean="0"/>
              <a:t>CS </a:t>
            </a:r>
            <a:r>
              <a:rPr lang="en-US" sz="1500" dirty="0" smtClean="0"/>
              <a:t>422 Computer Networks </a:t>
            </a:r>
          </a:p>
          <a:p>
            <a:pPr marL="609600" indent="-609600"/>
            <a:r>
              <a:rPr lang="en-US" sz="1500" dirty="0" smtClean="0"/>
              <a:t>CS 426 Computer Security </a:t>
            </a:r>
          </a:p>
          <a:p>
            <a:pPr marL="609600" indent="-609600"/>
            <a:r>
              <a:rPr lang="en-US" sz="1500" dirty="0" smtClean="0"/>
              <a:t>CS 448 Introduction to Relational Database Systems </a:t>
            </a:r>
          </a:p>
          <a:p>
            <a:pPr marL="609600" indent="-609600"/>
            <a:r>
              <a:rPr lang="en-US" sz="1500" dirty="0" smtClean="0"/>
              <a:t>CS 4xx Embedded systems </a:t>
            </a:r>
          </a:p>
          <a:p>
            <a:pPr marL="609600" indent="-609600"/>
            <a:r>
              <a:rPr lang="en-US" sz="1500" dirty="0" smtClean="0"/>
              <a:t>CS </a:t>
            </a:r>
            <a:r>
              <a:rPr lang="en-US" sz="1500" dirty="0" smtClean="0"/>
              <a:t>490M </a:t>
            </a:r>
            <a:r>
              <a:rPr lang="en-US" sz="1500" dirty="0" err="1" smtClean="0"/>
              <a:t>Multicore</a:t>
            </a:r>
            <a:r>
              <a:rPr lang="en-US" sz="1500" dirty="0" smtClean="0"/>
              <a:t> Architecture</a:t>
            </a:r>
            <a:endParaRPr lang="en-US" sz="15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11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Security Track</a:t>
            </a:r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800" dirty="0" smtClean="0"/>
              <a:t>Required Courses</a:t>
            </a:r>
          </a:p>
          <a:p>
            <a:pPr marL="609600" indent="-609600"/>
            <a:r>
              <a:rPr lang="en-US" sz="1800" dirty="0" smtClean="0"/>
              <a:t>CS 354 Operating Systems </a:t>
            </a:r>
          </a:p>
          <a:p>
            <a:pPr marL="609600" indent="-609600"/>
            <a:r>
              <a:rPr lang="en-US" sz="1800" dirty="0" smtClean="0"/>
              <a:t>CS 355 Introduction to Cryptography </a:t>
            </a:r>
          </a:p>
          <a:p>
            <a:pPr marL="609600" indent="-609600"/>
            <a:r>
              <a:rPr lang="en-US" sz="1800" dirty="0" smtClean="0"/>
              <a:t>CS 426 Computer </a:t>
            </a:r>
            <a:r>
              <a:rPr lang="en-US" sz="1800" dirty="0" smtClean="0"/>
              <a:t>Security</a:t>
            </a:r>
          </a:p>
          <a:p>
            <a:pPr marL="609600" indent="-609600"/>
            <a:endParaRPr lang="en-US" sz="1800" dirty="0" smtClean="0"/>
          </a:p>
          <a:p>
            <a:pPr marL="609600" indent="-609600">
              <a:buNone/>
            </a:pPr>
            <a:r>
              <a:rPr lang="en-US" sz="1800" dirty="0" smtClean="0"/>
              <a:t>Electives (any 3)</a:t>
            </a:r>
          </a:p>
          <a:p>
            <a:pPr marL="609600" indent="-609600"/>
            <a:r>
              <a:rPr lang="en-US" sz="1800" dirty="0" smtClean="0"/>
              <a:t>CS 307 Software Engineering </a:t>
            </a:r>
          </a:p>
          <a:p>
            <a:pPr marL="609600" indent="-609600"/>
            <a:r>
              <a:rPr lang="en-US" sz="1800" dirty="0" smtClean="0"/>
              <a:t>CS 348 Introduction to Information Systems </a:t>
            </a:r>
          </a:p>
          <a:p>
            <a:pPr marL="609600" indent="-609600"/>
            <a:r>
              <a:rPr lang="en-US" sz="1800" dirty="0" smtClean="0"/>
              <a:t>CS 381 Introduction to the Analysis of Algorithms </a:t>
            </a:r>
          </a:p>
          <a:p>
            <a:pPr marL="609600" indent="-609600"/>
            <a:r>
              <a:rPr lang="en-US" sz="1800" dirty="0" smtClean="0"/>
              <a:t>CS 422 Computer Networks </a:t>
            </a:r>
          </a:p>
          <a:p>
            <a:pPr marL="609600" indent="-609600"/>
            <a:r>
              <a:rPr lang="en-US" sz="1800" dirty="0" smtClean="0"/>
              <a:t>CS 448 Introduction to Relational Database Systems </a:t>
            </a:r>
          </a:p>
          <a:p>
            <a:pPr marL="609600" indent="-609600"/>
            <a:r>
              <a:rPr lang="en-US" sz="1800" dirty="0" smtClean="0"/>
              <a:t>CS 490-xxx Software Testing</a:t>
            </a:r>
            <a:endParaRPr lang="en-US" sz="18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12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Software </a:t>
            </a:r>
            <a:r>
              <a:rPr lang="en-US" sz="2400" dirty="0" smtClean="0"/>
              <a:t>Engineering Track </a:t>
            </a:r>
            <a:r>
              <a:rPr lang="en-US" sz="2400" dirty="0" smtClean="0"/>
              <a:t>(still being revised)</a:t>
            </a:r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800" dirty="0" smtClean="0"/>
              <a:t>Required Courses</a:t>
            </a:r>
          </a:p>
          <a:p>
            <a:pPr marL="609600" indent="-609600"/>
            <a:r>
              <a:rPr lang="en-US" sz="1800" dirty="0" smtClean="0"/>
              <a:t>CS 307 Software Engineering </a:t>
            </a:r>
          </a:p>
          <a:p>
            <a:pPr marL="609600" indent="-609600"/>
            <a:r>
              <a:rPr lang="en-US" sz="1800" dirty="0" smtClean="0"/>
              <a:t>CS 490-xxx Software Testing </a:t>
            </a:r>
          </a:p>
          <a:p>
            <a:pPr marL="609600" indent="-609600"/>
            <a:r>
              <a:rPr lang="en-US" sz="1800" dirty="0" smtClean="0"/>
              <a:t>CS 490-xxx Senior Design </a:t>
            </a:r>
            <a:r>
              <a:rPr lang="en-US" sz="1800" dirty="0" smtClean="0"/>
              <a:t>Project</a:t>
            </a:r>
          </a:p>
          <a:p>
            <a:pPr marL="609600" indent="-609600"/>
            <a:endParaRPr lang="en-US" sz="1800" dirty="0" smtClean="0"/>
          </a:p>
          <a:p>
            <a:pPr marL="609600" indent="-609600">
              <a:buNone/>
            </a:pPr>
            <a:r>
              <a:rPr lang="en-US" sz="1800" dirty="0" smtClean="0"/>
              <a:t>Electives (any 3)</a:t>
            </a:r>
          </a:p>
          <a:p>
            <a:pPr marL="609600" indent="-609600"/>
            <a:r>
              <a:rPr lang="en-US" sz="1800" dirty="0" smtClean="0"/>
              <a:t>CS 348 Information Systems </a:t>
            </a:r>
          </a:p>
          <a:p>
            <a:pPr marL="609600" indent="-609600"/>
            <a:r>
              <a:rPr lang="en-US" sz="1800" dirty="0" smtClean="0"/>
              <a:t>CS 352 Compilers: Principles and Practice </a:t>
            </a:r>
          </a:p>
          <a:p>
            <a:pPr marL="609600" indent="-609600"/>
            <a:r>
              <a:rPr lang="en-US" sz="1800" dirty="0" smtClean="0"/>
              <a:t>CS 354 Operating Systems </a:t>
            </a:r>
          </a:p>
          <a:p>
            <a:pPr marL="609600" indent="-609600"/>
            <a:r>
              <a:rPr lang="en-US" sz="1800" dirty="0" smtClean="0"/>
              <a:t>CS 422 Computer Networks </a:t>
            </a:r>
          </a:p>
          <a:p>
            <a:pPr marL="609600" indent="-609600"/>
            <a:r>
              <a:rPr lang="en-US" sz="1800" dirty="0" smtClean="0"/>
              <a:t>CS 426 Computer Security </a:t>
            </a:r>
          </a:p>
          <a:p>
            <a:pPr marL="609600" indent="-609600"/>
            <a:r>
              <a:rPr lang="en-US" sz="1800" dirty="0" smtClean="0"/>
              <a:t>CS 448 Introduction to Relational Database Systems </a:t>
            </a:r>
          </a:p>
          <a:p>
            <a:pPr marL="609600" indent="-609600"/>
            <a:r>
              <a:rPr lang="en-US" sz="1800" dirty="0" smtClean="0"/>
              <a:t>CS 456 Programming Languages</a:t>
            </a:r>
            <a:endParaRPr lang="en-US" sz="18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13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Systems Programming </a:t>
            </a:r>
            <a:r>
              <a:rPr lang="en-US" sz="2400" dirty="0" smtClean="0"/>
              <a:t>Track</a:t>
            </a:r>
            <a:endParaRPr lang="en-US" sz="2400" dirty="0" smtClean="0"/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800" dirty="0" smtClean="0"/>
              <a:t>Required Courses</a:t>
            </a:r>
          </a:p>
          <a:p>
            <a:pPr marL="609600" indent="-609600"/>
            <a:r>
              <a:rPr lang="en-US" sz="1800" dirty="0" smtClean="0"/>
              <a:t>CS 352 Compilers </a:t>
            </a:r>
          </a:p>
          <a:p>
            <a:pPr marL="609600" indent="-609600"/>
            <a:r>
              <a:rPr lang="en-US" sz="1800" dirty="0" smtClean="0"/>
              <a:t>CS 354 Operating Systems </a:t>
            </a:r>
          </a:p>
          <a:p>
            <a:pPr marL="609600" indent="-609600"/>
            <a:r>
              <a:rPr lang="en-US" sz="1800" dirty="0" smtClean="0"/>
              <a:t>CS 422 Computer Networking </a:t>
            </a:r>
          </a:p>
          <a:p>
            <a:pPr marL="609600" indent="-609600"/>
            <a:endParaRPr lang="en-US" sz="1800" dirty="0" smtClean="0"/>
          </a:p>
          <a:p>
            <a:pPr marL="609600" indent="-609600">
              <a:buNone/>
            </a:pPr>
            <a:r>
              <a:rPr lang="en-US" sz="1800" dirty="0" smtClean="0"/>
              <a:t>Electives (any 3)</a:t>
            </a:r>
          </a:p>
          <a:p>
            <a:pPr marL="609600" indent="-609600"/>
            <a:r>
              <a:rPr lang="en-US" sz="1800" dirty="0" smtClean="0"/>
              <a:t>CS 307 Software Engineering I </a:t>
            </a:r>
          </a:p>
          <a:p>
            <a:pPr marL="609600" indent="-609600"/>
            <a:r>
              <a:rPr lang="en-US" sz="1800" dirty="0" smtClean="0"/>
              <a:t>CS 334 Fundamentals of Computer Graphics </a:t>
            </a:r>
          </a:p>
          <a:p>
            <a:pPr marL="609600" indent="-609600"/>
            <a:r>
              <a:rPr lang="en-US" sz="1800" dirty="0" smtClean="0"/>
              <a:t>CS 426 Computer Security </a:t>
            </a:r>
          </a:p>
          <a:p>
            <a:pPr marL="609600" indent="-609600"/>
            <a:r>
              <a:rPr lang="en-US" sz="1800" dirty="0" smtClean="0"/>
              <a:t>CS 448 Introduction to Relational Databases </a:t>
            </a:r>
          </a:p>
          <a:p>
            <a:pPr marL="609600" indent="-609600"/>
            <a:r>
              <a:rPr lang="en-US" sz="1800" dirty="0" smtClean="0"/>
              <a:t>CS 456 Programming Languages </a:t>
            </a:r>
          </a:p>
          <a:p>
            <a:pPr marL="609600" indent="-609600"/>
            <a:r>
              <a:rPr lang="en-US" sz="1800" dirty="0" smtClean="0"/>
              <a:t>Sr. Project (Example: EPCS401 EPICS design)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176A7CB-1083-4E80-B95F-5881907277C5}" type="slidenum">
              <a:rPr lang="en-US" sz="1400"/>
              <a:pPr algn="r"/>
              <a:t>2</a:t>
            </a:fld>
            <a:endParaRPr lang="en-US" sz="1400"/>
          </a:p>
        </p:txBody>
      </p:sp>
      <p:sp>
        <p:nvSpPr>
          <p:cNvPr id="5837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Current Core</a:t>
            </a:r>
          </a:p>
        </p:txBody>
      </p:sp>
      <p:sp>
        <p:nvSpPr>
          <p:cNvPr id="5837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None/>
            </a:pPr>
            <a:r>
              <a:rPr lang="en-US" sz="2600" dirty="0" smtClean="0"/>
              <a:t>CS 177 </a:t>
            </a:r>
            <a:r>
              <a:rPr lang="en-US" sz="2600" dirty="0" smtClean="0"/>
              <a:t>Introduction to Computer Science</a:t>
            </a:r>
            <a:endParaRPr lang="en-US" sz="2600" dirty="0" smtClean="0"/>
          </a:p>
          <a:p>
            <a:pPr>
              <a:buNone/>
            </a:pPr>
            <a:r>
              <a:rPr lang="en-US" sz="2600" dirty="0" smtClean="0"/>
              <a:t>CS 180 Programming I</a:t>
            </a:r>
          </a:p>
          <a:p>
            <a:pPr>
              <a:buNone/>
            </a:pPr>
            <a:r>
              <a:rPr lang="en-US" sz="2600" dirty="0" smtClean="0"/>
              <a:t>CS 182 Foundations of Computer Science</a:t>
            </a:r>
          </a:p>
          <a:p>
            <a:pPr>
              <a:buNone/>
            </a:pPr>
            <a:r>
              <a:rPr lang="en-US" sz="2600" dirty="0" smtClean="0"/>
              <a:t>CS 240 Programming in C</a:t>
            </a:r>
          </a:p>
          <a:p>
            <a:pPr>
              <a:buNone/>
            </a:pPr>
            <a:r>
              <a:rPr lang="en-US" sz="2600" dirty="0" smtClean="0"/>
              <a:t>CS 250 Computer Architecture</a:t>
            </a:r>
          </a:p>
          <a:p>
            <a:pPr>
              <a:buNone/>
            </a:pPr>
            <a:r>
              <a:rPr lang="en-US" sz="2600" dirty="0" smtClean="0"/>
              <a:t>CS 251 Data Structures</a:t>
            </a:r>
          </a:p>
          <a:p>
            <a:pPr>
              <a:buNone/>
            </a:pPr>
            <a:r>
              <a:rPr lang="en-US" sz="2600" dirty="0" smtClean="0"/>
              <a:t>CS 352 Compilers: Principles and Practice</a:t>
            </a:r>
          </a:p>
          <a:p>
            <a:pPr>
              <a:buNone/>
            </a:pPr>
            <a:r>
              <a:rPr lang="en-US" sz="2600" dirty="0" smtClean="0"/>
              <a:t>CS 354 Operating Systems</a:t>
            </a:r>
          </a:p>
          <a:p>
            <a:pPr>
              <a:buNone/>
            </a:pPr>
            <a:r>
              <a:rPr lang="en-US" sz="2600" dirty="0" smtClean="0"/>
              <a:t>CS 381 Introduction to the Analysis of Algorithms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176A7CB-1083-4E80-B95F-5881907277C5}" type="slidenum">
              <a:rPr lang="en-US" sz="1400"/>
              <a:pPr algn="r"/>
              <a:t>3</a:t>
            </a:fld>
            <a:endParaRPr lang="en-US" sz="1400"/>
          </a:p>
        </p:txBody>
      </p:sp>
      <p:sp>
        <p:nvSpPr>
          <p:cNvPr id="5837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4 CS electives at or above the 300 level</a:t>
            </a:r>
          </a:p>
        </p:txBody>
      </p:sp>
      <p:sp>
        <p:nvSpPr>
          <p:cNvPr id="5837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None/>
            </a:pPr>
            <a:r>
              <a:rPr lang="en-US" sz="1800" dirty="0" smtClean="0"/>
              <a:t>CS 314 Numerical Methods </a:t>
            </a:r>
          </a:p>
          <a:p>
            <a:pPr>
              <a:buNone/>
            </a:pPr>
            <a:r>
              <a:rPr lang="en-US" sz="1800" dirty="0" smtClean="0"/>
              <a:t>CS 334 Fundamentals of Computer Graphics </a:t>
            </a:r>
          </a:p>
          <a:p>
            <a:pPr>
              <a:buNone/>
            </a:pPr>
            <a:r>
              <a:rPr lang="en-US" sz="1800" dirty="0" smtClean="0"/>
              <a:t>CS 348 Information Systems</a:t>
            </a:r>
          </a:p>
          <a:p>
            <a:pPr>
              <a:buNone/>
            </a:pPr>
            <a:r>
              <a:rPr lang="en-US" sz="1800" dirty="0" smtClean="0"/>
              <a:t>CS 355 Introduction to Cryptography </a:t>
            </a:r>
          </a:p>
          <a:p>
            <a:pPr>
              <a:buNone/>
            </a:pPr>
            <a:r>
              <a:rPr lang="en-US" sz="1800" dirty="0" smtClean="0"/>
              <a:t>CS 307 Software Engineering I</a:t>
            </a:r>
          </a:p>
          <a:p>
            <a:pPr>
              <a:buNone/>
            </a:pPr>
            <a:r>
              <a:rPr lang="en-US" sz="1800" dirty="0" smtClean="0"/>
              <a:t>CS 422 Computer Networks </a:t>
            </a:r>
          </a:p>
          <a:p>
            <a:pPr>
              <a:buNone/>
            </a:pPr>
            <a:r>
              <a:rPr lang="en-US" sz="1800" dirty="0" smtClean="0"/>
              <a:t>CS 426 Computer Security </a:t>
            </a:r>
          </a:p>
          <a:p>
            <a:pPr>
              <a:buNone/>
            </a:pPr>
            <a:r>
              <a:rPr lang="en-US" sz="1800" dirty="0" smtClean="0"/>
              <a:t>CS 434 Advanced Computer Graphics </a:t>
            </a:r>
          </a:p>
          <a:p>
            <a:pPr>
              <a:buNone/>
            </a:pPr>
            <a:r>
              <a:rPr lang="en-US" sz="1800" dirty="0" smtClean="0"/>
              <a:t>CS 448 Intro to Relational Database Systems </a:t>
            </a:r>
          </a:p>
          <a:p>
            <a:pPr>
              <a:buNone/>
            </a:pPr>
            <a:r>
              <a:rPr lang="en-US" sz="1800" dirty="0" smtClean="0"/>
              <a:t>CS 456 Programming Languages</a:t>
            </a:r>
          </a:p>
          <a:p>
            <a:pPr>
              <a:buNone/>
            </a:pPr>
            <a:r>
              <a:rPr lang="en-US" sz="1800" dirty="0" smtClean="0"/>
              <a:t>CS 471 Intro to Artificial Intelligence</a:t>
            </a:r>
          </a:p>
          <a:p>
            <a:pPr>
              <a:buNone/>
            </a:pPr>
            <a:r>
              <a:rPr lang="en-US" sz="1800" dirty="0" smtClean="0"/>
              <a:t>CS 478 Intro to Bioinformatics</a:t>
            </a:r>
          </a:p>
          <a:p>
            <a:pPr>
              <a:buNone/>
            </a:pPr>
            <a:r>
              <a:rPr lang="en-US" sz="1800" dirty="0" smtClean="0"/>
              <a:t>CS 483 Intro to the Theory of Computation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BDD446-E564-4540-AC3C-E64A9F00EEE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Revised Curriculum</a:t>
            </a:r>
            <a:endParaRPr lang="en-US" sz="4000" dirty="0" smtClean="0"/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947672"/>
            <a:ext cx="8229600" cy="4438841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Common Core courses (6 courses)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Cover majority of essential knowledge, skills, experiences (100 and 200 level courses)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Track (6 more courses) </a:t>
            </a:r>
            <a:r>
              <a:rPr lang="en-US" sz="2400" dirty="0" smtClean="0"/>
              <a:t>(300 and 400 level courses)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Faculty in Track area determine details, for example…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3 </a:t>
            </a:r>
            <a:r>
              <a:rPr lang="en-US" sz="2400" dirty="0" smtClean="0"/>
              <a:t>Track required courses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3 </a:t>
            </a:r>
            <a:r>
              <a:rPr lang="en-US" sz="2400" dirty="0" smtClean="0"/>
              <a:t>Track electives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Senior Design and Development Project </a:t>
            </a:r>
            <a:r>
              <a:rPr lang="en-US" sz="2400" dirty="0" smtClean="0"/>
              <a:t>(may be used as elective as </a:t>
            </a:r>
            <a:r>
              <a:rPr lang="en-US" sz="2400" dirty="0" smtClean="0"/>
              <a:t>decided by faculty in Track area)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176A7CB-1083-4E80-B95F-5881907277C5}" type="slidenum">
              <a:rPr lang="en-US" sz="1400"/>
              <a:pPr algn="r"/>
              <a:t>5</a:t>
            </a:fld>
            <a:endParaRPr lang="en-US" sz="1400"/>
          </a:p>
        </p:txBody>
      </p:sp>
      <p:sp>
        <p:nvSpPr>
          <p:cNvPr id="5837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Common </a:t>
            </a:r>
            <a:r>
              <a:rPr lang="en-US" sz="4000" dirty="0" smtClean="0"/>
              <a:t>Core</a:t>
            </a:r>
          </a:p>
        </p:txBody>
      </p:sp>
      <p:sp>
        <p:nvSpPr>
          <p:cNvPr id="58372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47088"/>
            <a:ext cx="8229600" cy="4279075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CS 180 - Problem </a:t>
            </a:r>
            <a:r>
              <a:rPr lang="en-US" dirty="0" smtClean="0"/>
              <a:t>Solving and Object-Oriented Programming </a:t>
            </a:r>
          </a:p>
          <a:p>
            <a:pPr>
              <a:buNone/>
            </a:pPr>
            <a:r>
              <a:rPr lang="en-US" dirty="0" smtClean="0"/>
              <a:t>CS 182 - Foundations </a:t>
            </a:r>
            <a:r>
              <a:rPr lang="en-US" dirty="0" smtClean="0"/>
              <a:t>of Computer Science</a:t>
            </a:r>
          </a:p>
          <a:p>
            <a:pPr>
              <a:buNone/>
            </a:pPr>
            <a:r>
              <a:rPr lang="en-US" dirty="0" smtClean="0"/>
              <a:t>CS </a:t>
            </a:r>
            <a:r>
              <a:rPr lang="en-US" smtClean="0"/>
              <a:t>240 - Programming </a:t>
            </a:r>
            <a:r>
              <a:rPr lang="en-US" dirty="0" smtClean="0"/>
              <a:t>in C</a:t>
            </a:r>
          </a:p>
          <a:p>
            <a:pPr>
              <a:buNone/>
            </a:pPr>
            <a:r>
              <a:rPr lang="en-US" dirty="0" smtClean="0"/>
              <a:t>CS 250 - Computer </a:t>
            </a:r>
            <a:r>
              <a:rPr lang="en-US" dirty="0" smtClean="0"/>
              <a:t>Architecture</a:t>
            </a:r>
          </a:p>
          <a:p>
            <a:pPr>
              <a:buNone/>
            </a:pPr>
            <a:r>
              <a:rPr lang="en-US" dirty="0" smtClean="0"/>
              <a:t>CS 251 - Data Structures and Algorithms</a:t>
            </a:r>
          </a:p>
          <a:p>
            <a:pPr>
              <a:buNone/>
            </a:pPr>
            <a:r>
              <a:rPr lang="en-US" dirty="0" smtClean="0"/>
              <a:t>CS 2XX - Systems </a:t>
            </a:r>
            <a:r>
              <a:rPr lang="en-US" dirty="0" smtClean="0"/>
              <a:t>Programming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176A7CB-1083-4E80-B95F-5881907277C5}" type="slidenum">
              <a:rPr lang="en-US" sz="1400"/>
              <a:pPr algn="r"/>
              <a:t>6</a:t>
            </a:fld>
            <a:endParaRPr lang="en-US" sz="1400"/>
          </a:p>
        </p:txBody>
      </p:sp>
      <p:sp>
        <p:nvSpPr>
          <p:cNvPr id="5837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Comments on </a:t>
            </a:r>
            <a:r>
              <a:rPr lang="en-US" sz="4000" dirty="0" smtClean="0"/>
              <a:t>Common </a:t>
            </a:r>
            <a:r>
              <a:rPr lang="en-US" sz="4000" dirty="0" smtClean="0"/>
              <a:t>Core</a:t>
            </a:r>
          </a:p>
        </p:txBody>
      </p:sp>
      <p:sp>
        <p:nvSpPr>
          <p:cNvPr id="58372" name="Content Placeholder 2"/>
          <p:cNvSpPr>
            <a:spLocks noGrp="1"/>
          </p:cNvSpPr>
          <p:nvPr>
            <p:ph idx="4294967295"/>
          </p:nvPr>
        </p:nvSpPr>
        <p:spPr>
          <a:xfrm>
            <a:off x="457200" y="1847088"/>
            <a:ext cx="8229600" cy="4279075"/>
          </a:xfrm>
        </p:spPr>
        <p:txBody>
          <a:bodyPr/>
          <a:lstStyle/>
          <a:p>
            <a:r>
              <a:rPr lang="en-US" sz="2600" dirty="0" smtClean="0"/>
              <a:t>Core consists of only freshman and sophomore level courses</a:t>
            </a:r>
          </a:p>
          <a:p>
            <a:r>
              <a:rPr lang="en-US" sz="2600" dirty="0" smtClean="0"/>
              <a:t>Core can be completed in 3-4 semesters</a:t>
            </a:r>
          </a:p>
          <a:p>
            <a:r>
              <a:rPr lang="en-US" sz="2600" dirty="0" smtClean="0"/>
              <a:t>Tracks can begin in 4th or 5th semester </a:t>
            </a:r>
          </a:p>
          <a:p>
            <a:r>
              <a:rPr lang="en-US" sz="2600" dirty="0" smtClean="0"/>
              <a:t>Core covers knowledge that all students </a:t>
            </a:r>
            <a:r>
              <a:rPr lang="en-US" sz="2600" b="1" u="sng" dirty="0" smtClean="0"/>
              <a:t>must</a:t>
            </a:r>
            <a:r>
              <a:rPr lang="en-US" sz="2600" dirty="0" smtClean="0"/>
              <a:t> know (breadth)</a:t>
            </a:r>
          </a:p>
          <a:p>
            <a:r>
              <a:rPr lang="en-US" sz="2600" dirty="0" smtClean="0"/>
              <a:t>Tracks do not weaken BS degree; they allow for selected depth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7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>
          <a:xfrm>
            <a:off x="2190938" y="274638"/>
            <a:ext cx="6274051" cy="1143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Computer Graphics and Visualization </a:t>
            </a:r>
            <a:r>
              <a:rPr lang="en-US" sz="2400" dirty="0" smtClean="0"/>
              <a:t>Track (still being revised)</a:t>
            </a:r>
            <a:endParaRPr lang="en-US" dirty="0" smtClean="0"/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500" dirty="0" smtClean="0"/>
              <a:t>Required Courses</a:t>
            </a:r>
          </a:p>
          <a:p>
            <a:pPr marL="609600" indent="-609600"/>
            <a:r>
              <a:rPr lang="en-US" sz="1500" dirty="0" smtClean="0"/>
              <a:t>CS 314 Numerical Computing</a:t>
            </a:r>
          </a:p>
          <a:p>
            <a:pPr marL="609600" indent="-609600"/>
            <a:r>
              <a:rPr lang="en-US" sz="1500" dirty="0" smtClean="0"/>
              <a:t>CS </a:t>
            </a:r>
            <a:r>
              <a:rPr lang="en-US" sz="1500" dirty="0" smtClean="0"/>
              <a:t>334 Fundamentals of Computer Graphics</a:t>
            </a:r>
          </a:p>
          <a:p>
            <a:pPr marL="609600" indent="-609600"/>
            <a:r>
              <a:rPr lang="en-US" sz="1500" dirty="0" smtClean="0"/>
              <a:t>CS 434 Advanced Topics in Computer Graphics, Visualization, and Computational </a:t>
            </a:r>
            <a:r>
              <a:rPr lang="en-US" sz="1500" dirty="0" smtClean="0"/>
              <a:t>Geometry</a:t>
            </a:r>
            <a:endParaRPr lang="en-US" sz="1500" dirty="0" smtClean="0"/>
          </a:p>
          <a:p>
            <a:pPr marL="609600" indent="-609600">
              <a:buNone/>
            </a:pPr>
            <a:r>
              <a:rPr lang="en-US" sz="1500" dirty="0" smtClean="0"/>
              <a:t>Electives (any 3)</a:t>
            </a:r>
          </a:p>
          <a:p>
            <a:pPr marL="609600" indent="-609600"/>
            <a:r>
              <a:rPr lang="en-US" sz="1500" dirty="0" smtClean="0"/>
              <a:t>CS 314 Numerical Computing</a:t>
            </a:r>
          </a:p>
          <a:p>
            <a:pPr marL="609600" indent="-609600"/>
            <a:r>
              <a:rPr lang="en-US" sz="1500" dirty="0" smtClean="0"/>
              <a:t>CS 352 Compilers </a:t>
            </a:r>
          </a:p>
          <a:p>
            <a:pPr marL="609600" indent="-609600"/>
            <a:r>
              <a:rPr lang="en-US" sz="1500" dirty="0" smtClean="0"/>
              <a:t>CS 354 Operating Systems </a:t>
            </a:r>
          </a:p>
          <a:p>
            <a:pPr marL="609600" indent="-609600"/>
            <a:r>
              <a:rPr lang="en-US" sz="1500" dirty="0" smtClean="0"/>
              <a:t>CS 381 Introduction to the Analysis of Algorithms</a:t>
            </a:r>
          </a:p>
          <a:p>
            <a:pPr marL="609600" indent="-609600"/>
            <a:r>
              <a:rPr lang="en-US" sz="1500" dirty="0" smtClean="0"/>
              <a:t>CS 422 Networking </a:t>
            </a:r>
          </a:p>
          <a:p>
            <a:pPr marL="609600" indent="-609600"/>
            <a:r>
              <a:rPr lang="en-US" sz="1500" dirty="0" smtClean="0"/>
              <a:t>CS 448 Databases </a:t>
            </a:r>
          </a:p>
          <a:p>
            <a:pPr marL="609600" indent="-609600"/>
            <a:r>
              <a:rPr lang="en-US" sz="1500" dirty="0" smtClean="0"/>
              <a:t>CS 471 AI </a:t>
            </a:r>
          </a:p>
          <a:p>
            <a:pPr marL="609600" indent="-609600"/>
            <a:r>
              <a:rPr lang="en-US" sz="1500" dirty="0" smtClean="0"/>
              <a:t>CS 490G Gaming</a:t>
            </a:r>
          </a:p>
          <a:p>
            <a:pPr marL="609600" indent="-609600"/>
            <a:r>
              <a:rPr lang="en-US" sz="1500" dirty="0" smtClean="0"/>
              <a:t>1-2 semester project</a:t>
            </a:r>
          </a:p>
          <a:p>
            <a:pPr marL="609600" indent="-609600"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8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>
          <a:xfrm>
            <a:off x="2190938" y="274638"/>
            <a:ext cx="6274051" cy="1143000"/>
          </a:xfrm>
        </p:spPr>
        <p:txBody>
          <a:bodyPr/>
          <a:lstStyle/>
          <a:p>
            <a:r>
              <a:rPr lang="en-US" sz="2400" dirty="0" smtClean="0"/>
              <a:t>Database, Information </a:t>
            </a:r>
            <a:r>
              <a:rPr lang="en-US" sz="2400" dirty="0" smtClean="0"/>
              <a:t>Systems Track</a:t>
            </a:r>
            <a:endParaRPr lang="en-US" sz="2400" dirty="0"/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500" dirty="0" smtClean="0"/>
              <a:t>Required Courses</a:t>
            </a:r>
          </a:p>
          <a:p>
            <a:pPr marL="609600" indent="-609600"/>
            <a:r>
              <a:rPr lang="fr-FR" sz="1500" dirty="0" smtClean="0"/>
              <a:t>CS 348 Information Systems</a:t>
            </a:r>
          </a:p>
          <a:p>
            <a:pPr marL="609600" indent="-609600"/>
            <a:r>
              <a:rPr lang="fr-FR" sz="1500" dirty="0" smtClean="0"/>
              <a:t>CS 448 </a:t>
            </a:r>
            <a:r>
              <a:rPr lang="fr-FR" sz="1500" dirty="0" err="1" smtClean="0"/>
              <a:t>Relational</a:t>
            </a:r>
            <a:r>
              <a:rPr lang="fr-FR" sz="1500" dirty="0" smtClean="0"/>
              <a:t> </a:t>
            </a:r>
            <a:r>
              <a:rPr lang="fr-FR" sz="1500" dirty="0" err="1" smtClean="0"/>
              <a:t>Databases</a:t>
            </a:r>
            <a:endParaRPr lang="fr-FR" sz="1500" dirty="0" smtClean="0"/>
          </a:p>
          <a:p>
            <a:pPr marL="609600" indent="-609600"/>
            <a:r>
              <a:rPr lang="fr-FR" sz="1500" dirty="0" smtClean="0"/>
              <a:t>CS 490-xxx Information </a:t>
            </a:r>
            <a:r>
              <a:rPr lang="fr-FR" sz="1500" dirty="0" err="1" smtClean="0"/>
              <a:t>Retrieval</a:t>
            </a:r>
            <a:r>
              <a:rPr lang="fr-FR" sz="1500" dirty="0" smtClean="0"/>
              <a:t> </a:t>
            </a:r>
            <a:endParaRPr lang="en-US" sz="1500" dirty="0" smtClean="0"/>
          </a:p>
          <a:p>
            <a:pPr marL="609600" indent="-609600"/>
            <a:endParaRPr lang="en-US" sz="1500" dirty="0" smtClean="0"/>
          </a:p>
          <a:p>
            <a:pPr marL="609600" indent="-609600">
              <a:buNone/>
            </a:pPr>
            <a:r>
              <a:rPr lang="en-US" sz="1500" dirty="0" smtClean="0"/>
              <a:t>Electives (S</a:t>
            </a:r>
            <a:r>
              <a:rPr lang="en-US" sz="1500" dirty="0" smtClean="0"/>
              <a:t>elect </a:t>
            </a:r>
            <a:r>
              <a:rPr lang="en-US" sz="1500" dirty="0" smtClean="0"/>
              <a:t>at least one course from each of these three </a:t>
            </a:r>
            <a:r>
              <a:rPr lang="en-US" sz="1500" dirty="0" smtClean="0"/>
              <a:t>categories)</a:t>
            </a:r>
            <a:endParaRPr lang="en-US" sz="1500" dirty="0" smtClean="0"/>
          </a:p>
          <a:p>
            <a:pPr marL="609600" indent="-609600"/>
            <a:r>
              <a:rPr lang="en-US" sz="1400" dirty="0" smtClean="0"/>
              <a:t>Category I</a:t>
            </a:r>
          </a:p>
          <a:p>
            <a:pPr marL="1009650" lvl="1" indent="-609600"/>
            <a:r>
              <a:rPr lang="en-US" sz="1400" dirty="0" smtClean="0"/>
              <a:t>    CS 307 Software Engineering </a:t>
            </a:r>
          </a:p>
          <a:p>
            <a:pPr marL="1009650" lvl="1" indent="-609600"/>
            <a:r>
              <a:rPr lang="en-US" sz="1400" dirty="0" smtClean="0"/>
              <a:t>    CS 471 Artificial Intelligence </a:t>
            </a:r>
          </a:p>
          <a:p>
            <a:pPr marL="609600" indent="-609600"/>
            <a:r>
              <a:rPr lang="en-US" sz="1400" dirty="0" smtClean="0"/>
              <a:t>Category II</a:t>
            </a:r>
          </a:p>
          <a:p>
            <a:pPr marL="1009650" lvl="1" indent="-609600"/>
            <a:r>
              <a:rPr lang="en-US" sz="1400" dirty="0" smtClean="0"/>
              <a:t>    CS 355 Introduction to Cryptography </a:t>
            </a:r>
          </a:p>
          <a:p>
            <a:pPr marL="1009650" lvl="1" indent="-609600"/>
            <a:r>
              <a:rPr lang="en-US" sz="1400" dirty="0" smtClean="0"/>
              <a:t>    CS 426 Computer Security </a:t>
            </a:r>
          </a:p>
          <a:p>
            <a:pPr marL="609600" indent="-609600"/>
            <a:r>
              <a:rPr lang="en-US" sz="1400" dirty="0" smtClean="0"/>
              <a:t>Category III</a:t>
            </a:r>
          </a:p>
          <a:p>
            <a:pPr marL="1009650" lvl="1" indent="-609600"/>
            <a:r>
              <a:rPr lang="en-US" sz="1400" dirty="0" smtClean="0"/>
              <a:t>    CS 354 Operating Systems </a:t>
            </a:r>
          </a:p>
          <a:p>
            <a:pPr marL="1009650" lvl="1" indent="-609600"/>
            <a:r>
              <a:rPr lang="en-US" sz="1400" dirty="0" smtClean="0"/>
              <a:t>    CS 422 Computer Networks </a:t>
            </a:r>
          </a:p>
          <a:p>
            <a:pPr marL="609600" indent="-609600"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466D7530-F3A1-47D9-92BF-F7D66C822059}" type="slidenum">
              <a:rPr lang="en-US" sz="1400"/>
              <a:pPr algn="r"/>
              <a:t>9</a:t>
            </a:fld>
            <a:endParaRPr lang="en-US" sz="1400"/>
          </a:p>
        </p:txBody>
      </p:sp>
      <p:sp>
        <p:nvSpPr>
          <p:cNvPr id="6041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Foundations of Computer Science Track</a:t>
            </a:r>
            <a:br>
              <a:rPr lang="en-US" sz="2400" dirty="0" smtClean="0"/>
            </a:br>
            <a:r>
              <a:rPr lang="en-US" sz="2400" dirty="0" smtClean="0"/>
              <a:t>(</a:t>
            </a:r>
            <a:r>
              <a:rPr lang="en-US" sz="2400" dirty="0" smtClean="0"/>
              <a:t>still being revised)</a:t>
            </a:r>
            <a:endParaRPr lang="en-US" sz="2400" dirty="0" smtClean="0"/>
          </a:p>
        </p:txBody>
      </p:sp>
      <p:sp>
        <p:nvSpPr>
          <p:cNvPr id="60420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29384"/>
            <a:ext cx="8531352" cy="4196779"/>
          </a:xfrm>
        </p:spPr>
        <p:txBody>
          <a:bodyPr/>
          <a:lstStyle/>
          <a:p>
            <a:pPr marL="609600" indent="-609600">
              <a:buNone/>
            </a:pPr>
            <a:r>
              <a:rPr lang="en-US" sz="1800" dirty="0" smtClean="0"/>
              <a:t>Required Courses</a:t>
            </a:r>
          </a:p>
          <a:p>
            <a:pPr marL="609600" indent="-609600"/>
            <a:r>
              <a:rPr lang="en-US" sz="1800" dirty="0" smtClean="0"/>
              <a:t>CS 352 - Compilers: Principles and Practice </a:t>
            </a:r>
          </a:p>
          <a:p>
            <a:pPr marL="609600" indent="-609600"/>
            <a:r>
              <a:rPr lang="en-US" sz="1800" dirty="0" smtClean="0"/>
              <a:t>CS 381 - Introduction to the Analysis of </a:t>
            </a:r>
            <a:r>
              <a:rPr lang="en-US" sz="1800" dirty="0" smtClean="0"/>
              <a:t>Algorithms</a:t>
            </a:r>
            <a:endParaRPr lang="en-US" sz="1800" dirty="0" smtClean="0"/>
          </a:p>
          <a:p>
            <a:pPr marL="609600" indent="-609600">
              <a:buNone/>
            </a:pPr>
            <a:endParaRPr lang="en-US" sz="1800" dirty="0" smtClean="0"/>
          </a:p>
          <a:p>
            <a:pPr marL="609600" indent="-609600">
              <a:buNone/>
            </a:pPr>
            <a:r>
              <a:rPr lang="en-US" sz="1800" dirty="0" smtClean="0"/>
              <a:t>Electives (any </a:t>
            </a:r>
            <a:r>
              <a:rPr lang="en-US" sz="1800" dirty="0" smtClean="0"/>
              <a:t>3)</a:t>
            </a:r>
            <a:endParaRPr lang="en-US" sz="1800" dirty="0" smtClean="0"/>
          </a:p>
          <a:p>
            <a:pPr marL="609600" indent="-609600"/>
            <a:r>
              <a:rPr lang="en-US" sz="1800" dirty="0" smtClean="0"/>
              <a:t>CS 314 Numerical Methods</a:t>
            </a:r>
          </a:p>
          <a:p>
            <a:pPr marL="609600" indent="-609600"/>
            <a:r>
              <a:rPr lang="en-US" sz="1800" dirty="0" smtClean="0"/>
              <a:t>CS 355 Introduction to Cryptography</a:t>
            </a:r>
          </a:p>
          <a:p>
            <a:pPr marL="609600" indent="-609600"/>
            <a:r>
              <a:rPr lang="en-US" sz="1800" dirty="0" smtClean="0"/>
              <a:t>CS 456 Programming Languages</a:t>
            </a:r>
          </a:p>
          <a:p>
            <a:pPr marL="609600" indent="-609600"/>
            <a:r>
              <a:rPr lang="en-US" sz="1800" dirty="0" smtClean="0"/>
              <a:t>CS 471 Introduction to Artificial Intelligence</a:t>
            </a:r>
          </a:p>
          <a:p>
            <a:pPr marL="609600" indent="-609600"/>
            <a:r>
              <a:rPr lang="en-US" sz="1800" dirty="0" smtClean="0"/>
              <a:t>CS 483 Introduction to the Theory of Computation</a:t>
            </a:r>
          </a:p>
          <a:p>
            <a:pPr marL="609600" indent="-609600"/>
            <a:r>
              <a:rPr lang="en-US" sz="1800" dirty="0" smtClean="0"/>
              <a:t>CS </a:t>
            </a:r>
            <a:r>
              <a:rPr lang="en-US" sz="1800" dirty="0" smtClean="0"/>
              <a:t>4XX Information Retrieval </a:t>
            </a:r>
          </a:p>
          <a:p>
            <a:pPr marL="609600" indent="-609600"/>
            <a:endParaRPr lang="en-US" sz="1800" dirty="0" smtClean="0"/>
          </a:p>
          <a:p>
            <a:pPr marL="609600" indent="-609600">
              <a:buNone/>
            </a:pPr>
            <a:r>
              <a:rPr lang="en-US" sz="1800" dirty="0" smtClean="0"/>
              <a:t>Choose </a:t>
            </a:r>
            <a:r>
              <a:rPr lang="en-US" sz="1800" dirty="0" smtClean="0"/>
              <a:t>one elective at the 300, 400, or 500 level or an independent study</a:t>
            </a:r>
          </a:p>
          <a:p>
            <a:pPr marL="609600" indent="-609600"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">
  <a:themeElements>
    <a:clrScheme name="Default Design 14">
      <a:dk1>
        <a:srgbClr val="000000"/>
      </a:dk1>
      <a:lt1>
        <a:srgbClr val="FFFFFF"/>
      </a:lt1>
      <a:dk2>
        <a:srgbClr val="5A4830"/>
      </a:dk2>
      <a:lt2>
        <a:srgbClr val="808080"/>
      </a:lt2>
      <a:accent1>
        <a:srgbClr val="E0D5C5"/>
      </a:accent1>
      <a:accent2>
        <a:srgbClr val="9D7D53"/>
      </a:accent2>
      <a:accent3>
        <a:srgbClr val="FFFFFF"/>
      </a:accent3>
      <a:accent4>
        <a:srgbClr val="000000"/>
      </a:accent4>
      <a:accent5>
        <a:srgbClr val="EDE7DF"/>
      </a:accent5>
      <a:accent6>
        <a:srgbClr val="8E714A"/>
      </a:accent6>
      <a:hlink>
        <a:srgbClr val="0033CC"/>
      </a:hlink>
      <a:folHlink>
        <a:srgbClr val="A500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534B2F"/>
        </a:dk2>
        <a:lt2>
          <a:srgbClr val="808080"/>
        </a:lt2>
        <a:accent1>
          <a:srgbClr val="CDCB77"/>
        </a:accent1>
        <a:accent2>
          <a:srgbClr val="927308"/>
        </a:accent2>
        <a:accent3>
          <a:srgbClr val="FFFFFF"/>
        </a:accent3>
        <a:accent4>
          <a:srgbClr val="000000"/>
        </a:accent4>
        <a:accent5>
          <a:srgbClr val="E3E2BD"/>
        </a:accent5>
        <a:accent6>
          <a:srgbClr val="846806"/>
        </a:accent6>
        <a:hlink>
          <a:srgbClr val="0033CC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5A4830"/>
        </a:dk2>
        <a:lt2>
          <a:srgbClr val="808080"/>
        </a:lt2>
        <a:accent1>
          <a:srgbClr val="E0D5C5"/>
        </a:accent1>
        <a:accent2>
          <a:srgbClr val="9D7D53"/>
        </a:accent2>
        <a:accent3>
          <a:srgbClr val="FFFFFF"/>
        </a:accent3>
        <a:accent4>
          <a:srgbClr val="000000"/>
        </a:accent4>
        <a:accent5>
          <a:srgbClr val="EDE7DF"/>
        </a:accent5>
        <a:accent6>
          <a:srgbClr val="8E714A"/>
        </a:accent6>
        <a:hlink>
          <a:srgbClr val="0033CC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4">
      <a:dk1>
        <a:srgbClr val="000000"/>
      </a:dk1>
      <a:lt1>
        <a:srgbClr val="FFFFFF"/>
      </a:lt1>
      <a:dk2>
        <a:srgbClr val="5A4830"/>
      </a:dk2>
      <a:lt2>
        <a:srgbClr val="808080"/>
      </a:lt2>
      <a:accent1>
        <a:srgbClr val="E0D5C5"/>
      </a:accent1>
      <a:accent2>
        <a:srgbClr val="9D7D53"/>
      </a:accent2>
      <a:accent3>
        <a:srgbClr val="FFFFFF"/>
      </a:accent3>
      <a:accent4>
        <a:srgbClr val="000000"/>
      </a:accent4>
      <a:accent5>
        <a:srgbClr val="EDE7DF"/>
      </a:accent5>
      <a:accent6>
        <a:srgbClr val="8E714A"/>
      </a:accent6>
      <a:hlink>
        <a:srgbClr val="0033CC"/>
      </a:hlink>
      <a:folHlink>
        <a:srgbClr val="A50021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3">
        <a:dk1>
          <a:srgbClr val="000000"/>
        </a:dk1>
        <a:lt1>
          <a:srgbClr val="FFFFFF"/>
        </a:lt1>
        <a:dk2>
          <a:srgbClr val="534B2F"/>
        </a:dk2>
        <a:lt2>
          <a:srgbClr val="808080"/>
        </a:lt2>
        <a:accent1>
          <a:srgbClr val="CDCB77"/>
        </a:accent1>
        <a:accent2>
          <a:srgbClr val="927308"/>
        </a:accent2>
        <a:accent3>
          <a:srgbClr val="FFFFFF"/>
        </a:accent3>
        <a:accent4>
          <a:srgbClr val="000000"/>
        </a:accent4>
        <a:accent5>
          <a:srgbClr val="E3E2BD"/>
        </a:accent5>
        <a:accent6>
          <a:srgbClr val="846806"/>
        </a:accent6>
        <a:hlink>
          <a:srgbClr val="0033CC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14">
        <a:dk1>
          <a:srgbClr val="000000"/>
        </a:dk1>
        <a:lt1>
          <a:srgbClr val="FFFFFF"/>
        </a:lt1>
        <a:dk2>
          <a:srgbClr val="5A4830"/>
        </a:dk2>
        <a:lt2>
          <a:srgbClr val="808080"/>
        </a:lt2>
        <a:accent1>
          <a:srgbClr val="E0D5C5"/>
        </a:accent1>
        <a:accent2>
          <a:srgbClr val="9D7D53"/>
        </a:accent2>
        <a:accent3>
          <a:srgbClr val="FFFFFF"/>
        </a:accent3>
        <a:accent4>
          <a:srgbClr val="000000"/>
        </a:accent4>
        <a:accent5>
          <a:srgbClr val="EDE7DF"/>
        </a:accent5>
        <a:accent6>
          <a:srgbClr val="8E714A"/>
        </a:accent6>
        <a:hlink>
          <a:srgbClr val="0033CC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</Template>
  <TotalTime>103487</TotalTime>
  <Words>761</Words>
  <Application>Microsoft Office PowerPoint</Application>
  <PresentationFormat>On-screen Show (4:3)</PresentationFormat>
  <Paragraphs>163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project</vt:lpstr>
      <vt:lpstr>1_Default Design</vt:lpstr>
      <vt:lpstr>Undergraduate Curriculum Revision</vt:lpstr>
      <vt:lpstr>Current Core</vt:lpstr>
      <vt:lpstr>4 CS electives at or above the 300 level</vt:lpstr>
      <vt:lpstr>Revised Curriculum</vt:lpstr>
      <vt:lpstr>Common Core</vt:lpstr>
      <vt:lpstr>Comments on Common Core</vt:lpstr>
      <vt:lpstr>Computer Graphics and Visualization Track (still being revised)</vt:lpstr>
      <vt:lpstr>Database, Information Systems Track</vt:lpstr>
      <vt:lpstr>Foundations of Computer Science Track (still being revised)</vt:lpstr>
      <vt:lpstr>Programming Language Track</vt:lpstr>
      <vt:lpstr>Security Track</vt:lpstr>
      <vt:lpstr>Software Engineering Track (still being revised)</vt:lpstr>
      <vt:lpstr>Systems Programming Track</vt:lpstr>
    </vt:vector>
  </TitlesOfParts>
  <Company>Department of Computer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Undergrad Curriculum Redesign:  Reasons</dc:title>
  <dc:creator>clifton</dc:creator>
  <cp:lastModifiedBy>Buster Dunsmore</cp:lastModifiedBy>
  <cp:revision>1968</cp:revision>
  <dcterms:created xsi:type="dcterms:W3CDTF">2009-01-22T14:20:05Z</dcterms:created>
  <dcterms:modified xsi:type="dcterms:W3CDTF">2010-02-10T20:18:09Z</dcterms:modified>
</cp:coreProperties>
</file>